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Economica"/>
      <p:regular r:id="rId25"/>
      <p:bold r:id="rId26"/>
      <p:italic r:id="rId27"/>
      <p:boldItalic r:id="rId28"/>
    </p:embeddedFont>
    <p:embeddedFont>
      <p:font typeface="Bree Serif"/>
      <p:regular r:id="rId29"/>
    </p:embeddedFont>
    <p:embeddedFont>
      <p:font typeface="Droid Sans"/>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reeSerif-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roidSans-bold.fntdata"/><Relationship Id="rId30" Type="http://schemas.openxmlformats.org/officeDocument/2006/relationships/font" Target="fonts/DroidSans-regular.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spcAft>
                <a:spcPts val="1000"/>
              </a:spcAft>
              <a:buClr>
                <a:schemeClr val="dk1"/>
              </a:buClr>
              <a:buAutoNum type="arabicPeriod"/>
            </a:pPr>
            <a:r>
              <a:rPr lang="en" sz="1400">
                <a:solidFill>
                  <a:schemeClr val="dk1"/>
                </a:solidFill>
              </a:rPr>
              <a:t>Intro, features, iterations -- Avinash</a:t>
            </a:r>
          </a:p>
          <a:p>
            <a:pPr indent="-228600" lvl="0" marL="457200" rtl="0">
              <a:spcBef>
                <a:spcPts val="0"/>
              </a:spcBef>
              <a:spcAft>
                <a:spcPts val="1000"/>
              </a:spcAft>
              <a:buClr>
                <a:schemeClr val="dk1"/>
              </a:buClr>
              <a:buAutoNum type="arabicPeriod"/>
            </a:pPr>
            <a:r>
              <a:rPr lang="en" sz="1400">
                <a:solidFill>
                  <a:schemeClr val="dk1"/>
                </a:solidFill>
              </a:rPr>
              <a:t>Tools -- Vishruth</a:t>
            </a:r>
          </a:p>
          <a:p>
            <a:pPr indent="-228600" lvl="0" marL="457200" rtl="0">
              <a:spcBef>
                <a:spcPts val="0"/>
              </a:spcBef>
              <a:spcAft>
                <a:spcPts val="1000"/>
              </a:spcAft>
              <a:buClr>
                <a:schemeClr val="dk1"/>
              </a:buClr>
              <a:buAutoNum type="arabicPeriod"/>
            </a:pPr>
            <a:r>
              <a:rPr lang="en" sz="1400">
                <a:solidFill>
                  <a:schemeClr val="dk1"/>
                </a:solidFill>
              </a:rPr>
              <a:t>Proj Management &amp; user testing -- </a:t>
            </a:r>
          </a:p>
          <a:p>
            <a:pPr indent="-228600" lvl="0" marL="457200" rtl="0">
              <a:spcBef>
                <a:spcPts val="0"/>
              </a:spcBef>
              <a:spcAft>
                <a:spcPts val="1000"/>
              </a:spcAft>
              <a:buClr>
                <a:schemeClr val="dk1"/>
              </a:buClr>
              <a:buAutoNum type="arabicPeriod"/>
            </a:pPr>
            <a:r>
              <a:rPr lang="en" sz="1400">
                <a:solidFill>
                  <a:schemeClr val="dk1"/>
                </a:solidFill>
              </a:rPr>
              <a:t>Accessibility &amp; Video</a:t>
            </a:r>
          </a:p>
          <a:p>
            <a:pPr indent="-228600" lvl="0" marL="457200" rtl="0">
              <a:spcBef>
                <a:spcPts val="0"/>
              </a:spcBef>
              <a:spcAft>
                <a:spcPts val="1000"/>
              </a:spcAft>
              <a:buClr>
                <a:schemeClr val="dk1"/>
              </a:buClr>
              <a:buAutoNum type="arabicPeriod"/>
            </a:pPr>
            <a:r>
              <a:rPr lang="en" sz="1400">
                <a:solidFill>
                  <a:schemeClr val="dk1"/>
                </a:solidFill>
              </a:rPr>
              <a:t>Use Scenario, Future prospects, Lessons Learned</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6.jpg"/><Relationship Id="rId6" Type="http://schemas.openxmlformats.org/officeDocument/2006/relationships/image" Target="../media/image13.jpg"/><Relationship Id="rId7"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1417000" y="556928"/>
            <a:ext cx="3330300" cy="724800"/>
          </a:xfrm>
          <a:prstGeom prst="rect">
            <a:avLst/>
          </a:prstGeom>
        </p:spPr>
        <p:txBody>
          <a:bodyPr anchorCtr="0" anchor="t" bIns="91425" lIns="91425" rIns="91425" tIns="91425">
            <a:noAutofit/>
          </a:bodyPr>
          <a:lstStyle/>
          <a:p>
            <a:pPr lvl="0" rtl="0" algn="l">
              <a:lnSpc>
                <a:spcPct val="100000"/>
              </a:lnSpc>
              <a:spcBef>
                <a:spcPts val="0"/>
              </a:spcBef>
              <a:buNone/>
            </a:pPr>
            <a:r>
              <a:rPr lang="en" sz="4400">
                <a:latin typeface="Bree Serif"/>
                <a:ea typeface="Bree Serif"/>
                <a:cs typeface="Bree Serif"/>
                <a:sym typeface="Bree Serif"/>
              </a:rPr>
              <a:t>N</a:t>
            </a:r>
            <a:r>
              <a:rPr lang="en" sz="4400">
                <a:latin typeface="Bree Serif"/>
                <a:ea typeface="Bree Serif"/>
                <a:cs typeface="Bree Serif"/>
                <a:sym typeface="Bree Serif"/>
              </a:rPr>
              <a:t>extStop</a:t>
            </a:r>
          </a:p>
        </p:txBody>
      </p:sp>
      <p:pic>
        <p:nvPicPr>
          <p:cNvPr descr="logo1.png" id="63" name="Shape 63"/>
          <p:cNvPicPr preferRelativeResize="0"/>
          <p:nvPr/>
        </p:nvPicPr>
        <p:blipFill>
          <a:blip r:embed="rId3">
            <a:alphaModFix/>
          </a:blip>
          <a:stretch>
            <a:fillRect/>
          </a:stretch>
        </p:blipFill>
        <p:spPr>
          <a:xfrm>
            <a:off x="669550" y="783550"/>
            <a:ext cx="747450" cy="724800"/>
          </a:xfrm>
          <a:prstGeom prst="rect">
            <a:avLst/>
          </a:prstGeom>
          <a:noFill/>
          <a:ln>
            <a:noFill/>
          </a:ln>
        </p:spPr>
      </p:pic>
      <p:sp>
        <p:nvSpPr>
          <p:cNvPr id="64" name="Shape 64"/>
          <p:cNvSpPr txBox="1"/>
          <p:nvPr/>
        </p:nvSpPr>
        <p:spPr>
          <a:xfrm>
            <a:off x="1416641" y="1102130"/>
            <a:ext cx="3000000" cy="609599"/>
          </a:xfrm>
          <a:prstGeom prst="rect">
            <a:avLst/>
          </a:prstGeom>
          <a:noFill/>
          <a:ln>
            <a:noFill/>
          </a:ln>
        </p:spPr>
        <p:txBody>
          <a:bodyPr anchorCtr="0" anchor="ctr" bIns="91425" lIns="91425" rIns="91425" tIns="91425">
            <a:noAutofit/>
          </a:bodyPr>
          <a:lstStyle/>
          <a:p>
            <a:pPr lvl="0" rtl="0">
              <a:spcBef>
                <a:spcPts val="0"/>
              </a:spcBef>
              <a:buNone/>
            </a:pPr>
            <a:r>
              <a:rPr i="1" lang="en" sz="2000">
                <a:solidFill>
                  <a:srgbClr val="666666"/>
                </a:solidFill>
              </a:rPr>
              <a:t>G</a:t>
            </a:r>
            <a:r>
              <a:rPr i="1" lang="en" sz="2000">
                <a:solidFill>
                  <a:srgbClr val="666666"/>
                </a:solidFill>
              </a:rPr>
              <a:t>ets you there!</a:t>
            </a:r>
          </a:p>
        </p:txBody>
      </p:sp>
      <p:cxnSp>
        <p:nvCxnSpPr>
          <p:cNvPr id="65" name="Shape 65"/>
          <p:cNvCxnSpPr/>
          <p:nvPr/>
        </p:nvCxnSpPr>
        <p:spPr>
          <a:xfrm rot="10800000">
            <a:off x="1519775" y="1272171"/>
            <a:ext cx="1871400" cy="4200"/>
          </a:xfrm>
          <a:prstGeom prst="straightConnector1">
            <a:avLst/>
          </a:prstGeom>
          <a:noFill/>
          <a:ln cap="flat" cmpd="sng" w="9525">
            <a:solidFill>
              <a:schemeClr val="dk2"/>
            </a:solidFill>
            <a:prstDash val="solid"/>
            <a:round/>
            <a:headEnd len="lg" w="lg" type="none"/>
            <a:tailEnd len="lg" w="lg" type="none"/>
          </a:ln>
        </p:spPr>
      </p:cxnSp>
      <p:cxnSp>
        <p:nvCxnSpPr>
          <p:cNvPr id="66" name="Shape 66"/>
          <p:cNvCxnSpPr/>
          <p:nvPr/>
        </p:nvCxnSpPr>
        <p:spPr>
          <a:xfrm rot="10800000">
            <a:off x="3695813" y="1276371"/>
            <a:ext cx="170700" cy="0"/>
          </a:xfrm>
          <a:prstGeom prst="straightConnector1">
            <a:avLst/>
          </a:prstGeom>
          <a:noFill/>
          <a:ln cap="flat" cmpd="sng" w="9525">
            <a:solidFill>
              <a:schemeClr val="dk2"/>
            </a:solidFill>
            <a:prstDash val="solid"/>
            <a:round/>
            <a:headEnd len="lg" w="lg" type="none"/>
            <a:tailEnd len="lg" w="lg" type="none"/>
          </a:ln>
        </p:spPr>
      </p:cxnSp>
      <p:sp>
        <p:nvSpPr>
          <p:cNvPr id="67" name="Shape 67"/>
          <p:cNvSpPr txBox="1"/>
          <p:nvPr>
            <p:ph idx="4294967295" type="body"/>
          </p:nvPr>
        </p:nvSpPr>
        <p:spPr>
          <a:xfrm>
            <a:off x="5353600" y="2391825"/>
            <a:ext cx="3579600" cy="2324400"/>
          </a:xfrm>
          <a:prstGeom prst="rect">
            <a:avLst/>
          </a:prstGeom>
        </p:spPr>
        <p:txBody>
          <a:bodyPr anchorCtr="0" anchor="t" bIns="91425" lIns="91425" rIns="91425" tIns="91425">
            <a:noAutofit/>
          </a:bodyPr>
          <a:lstStyle/>
          <a:p>
            <a:pPr lvl="0">
              <a:lnSpc>
                <a:spcPct val="115000"/>
              </a:lnSpc>
              <a:spcBef>
                <a:spcPts val="0"/>
              </a:spcBef>
              <a:spcAft>
                <a:spcPts val="0"/>
              </a:spcAft>
              <a:buNone/>
            </a:pPr>
            <a:r>
              <a:rPr lang="en" sz="3000">
                <a:latin typeface="Bree Serif"/>
                <a:ea typeface="Bree Serif"/>
                <a:cs typeface="Bree Serif"/>
                <a:sym typeface="Bree Serif"/>
              </a:rPr>
              <a:t>Aesthetik Designs</a:t>
            </a:r>
          </a:p>
          <a:p>
            <a:pPr indent="-355600" lvl="0" marL="457200">
              <a:spcBef>
                <a:spcPts val="0"/>
              </a:spcBef>
              <a:buSzPct val="100000"/>
            </a:pPr>
            <a:r>
              <a:rPr lang="en" sz="2000"/>
              <a:t>Avinash More</a:t>
            </a:r>
          </a:p>
          <a:p>
            <a:pPr indent="-355600" lvl="0" marL="457200">
              <a:spcBef>
                <a:spcPts val="0"/>
              </a:spcBef>
              <a:buSzPct val="100000"/>
            </a:pPr>
            <a:r>
              <a:rPr lang="en" sz="2000"/>
              <a:t>Krithika Raghavendran</a:t>
            </a:r>
          </a:p>
          <a:p>
            <a:pPr indent="-355600" lvl="0" marL="457200">
              <a:spcBef>
                <a:spcPts val="0"/>
              </a:spcBef>
              <a:buSzPct val="100000"/>
            </a:pPr>
            <a:r>
              <a:rPr lang="en" sz="2000"/>
              <a:t>Nicolas Mauthes</a:t>
            </a:r>
          </a:p>
          <a:p>
            <a:pPr indent="-355600" lvl="0" marL="457200">
              <a:spcBef>
                <a:spcPts val="0"/>
              </a:spcBef>
              <a:buSzPct val="100000"/>
            </a:pPr>
            <a:r>
              <a:rPr lang="en" sz="2000"/>
              <a:t>Vikram Deshmukh </a:t>
            </a:r>
          </a:p>
          <a:p>
            <a:pPr indent="-355600" lvl="0" marL="457200" rtl="0">
              <a:spcBef>
                <a:spcPts val="0"/>
              </a:spcBef>
              <a:buSzPct val="100000"/>
            </a:pPr>
            <a:r>
              <a:rPr lang="en" sz="2000"/>
              <a:t>Vishrut Sharma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Accessibility: Concerns</a:t>
            </a:r>
          </a:p>
        </p:txBody>
      </p:sp>
      <p:pic>
        <p:nvPicPr>
          <p:cNvPr descr="177492_57_galleries_1355_1000x.jpg" id="135" name="Shape 135"/>
          <p:cNvPicPr preferRelativeResize="0"/>
          <p:nvPr/>
        </p:nvPicPr>
        <p:blipFill>
          <a:blip r:embed="rId3">
            <a:alphaModFix/>
          </a:blip>
          <a:stretch>
            <a:fillRect/>
          </a:stretch>
        </p:blipFill>
        <p:spPr>
          <a:xfrm>
            <a:off x="311700" y="1275700"/>
            <a:ext cx="3691475" cy="3691475"/>
          </a:xfrm>
          <a:prstGeom prst="rect">
            <a:avLst/>
          </a:prstGeom>
          <a:noFill/>
          <a:ln>
            <a:noFill/>
          </a:ln>
        </p:spPr>
      </p:pic>
      <p:sp>
        <p:nvSpPr>
          <p:cNvPr id="136" name="Shape 136"/>
          <p:cNvSpPr txBox="1"/>
          <p:nvPr>
            <p:ph idx="4294967295" type="body"/>
          </p:nvPr>
        </p:nvSpPr>
        <p:spPr>
          <a:xfrm>
            <a:off x="4433100" y="1225225"/>
            <a:ext cx="4399200" cy="33540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pPr>
            <a:r>
              <a:rPr lang="en"/>
              <a:t>Deuteranopia or deuteranomaly</a:t>
            </a:r>
          </a:p>
          <a:p>
            <a:pPr indent="-228600" lvl="1" marL="914400" rtl="0">
              <a:lnSpc>
                <a:spcPct val="115000"/>
              </a:lnSpc>
              <a:spcBef>
                <a:spcPts val="0"/>
              </a:spcBef>
              <a:spcAft>
                <a:spcPts val="1000"/>
              </a:spcAft>
            </a:pPr>
            <a:r>
              <a:rPr lang="en"/>
              <a:t>5% of all males.</a:t>
            </a:r>
          </a:p>
          <a:p>
            <a:pPr indent="-228600" lvl="0" marL="457200" rtl="0">
              <a:lnSpc>
                <a:spcPct val="115000"/>
              </a:lnSpc>
              <a:spcBef>
                <a:spcPts val="0"/>
              </a:spcBef>
              <a:spcAft>
                <a:spcPts val="1000"/>
              </a:spcAft>
            </a:pPr>
            <a:r>
              <a:rPr lang="en"/>
              <a:t>Protanopia or protanomaly</a:t>
            </a:r>
          </a:p>
          <a:p>
            <a:pPr indent="-228600" lvl="1" marL="914400" rtl="0">
              <a:lnSpc>
                <a:spcPct val="115000"/>
              </a:lnSpc>
              <a:spcBef>
                <a:spcPts val="0"/>
              </a:spcBef>
              <a:spcAft>
                <a:spcPts val="1000"/>
              </a:spcAft>
            </a:pPr>
            <a:r>
              <a:rPr lang="en"/>
              <a:t>2.5% of all males.</a:t>
            </a:r>
          </a:p>
          <a:p>
            <a:pPr indent="-228600" lvl="0" marL="457200" rtl="0">
              <a:lnSpc>
                <a:spcPct val="115000"/>
              </a:lnSpc>
              <a:spcBef>
                <a:spcPts val="0"/>
              </a:spcBef>
              <a:spcAft>
                <a:spcPts val="1000"/>
              </a:spcAft>
            </a:pPr>
            <a:r>
              <a:rPr lang="en"/>
              <a:t>Tritanopia</a:t>
            </a:r>
          </a:p>
          <a:p>
            <a:pPr indent="-228600" lvl="1" marL="914400" rtl="0">
              <a:lnSpc>
                <a:spcPct val="115000"/>
              </a:lnSpc>
              <a:spcBef>
                <a:spcPts val="0"/>
              </a:spcBef>
              <a:spcAft>
                <a:spcPts val="1000"/>
              </a:spcAft>
            </a:pPr>
            <a:r>
              <a:rPr lang="en"/>
              <a:t>Less than 0.3% of women and men.</a:t>
            </a:r>
          </a:p>
          <a:p>
            <a:pPr indent="-228600" lvl="0" marL="457200" rtl="0">
              <a:lnSpc>
                <a:spcPct val="115000"/>
              </a:lnSpc>
              <a:spcBef>
                <a:spcPts val="0"/>
              </a:spcBef>
              <a:spcAft>
                <a:spcPts val="1000"/>
              </a:spcAft>
            </a:pPr>
            <a:r>
              <a:rPr lang="en"/>
              <a:t>What about loss of sight due to old age?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Accessibility: The Solution</a:t>
            </a:r>
          </a:p>
        </p:txBody>
      </p:sp>
      <p:sp>
        <p:nvSpPr>
          <p:cNvPr id="142" name="Shape 142"/>
          <p:cNvSpPr txBox="1"/>
          <p:nvPr>
            <p:ph idx="4294967295" type="body"/>
          </p:nvPr>
        </p:nvSpPr>
        <p:spPr>
          <a:xfrm>
            <a:off x="366150" y="1225225"/>
            <a:ext cx="4399200" cy="33540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pPr>
            <a:r>
              <a:rPr lang="en"/>
              <a:t>‘Black &amp; White’ for the win!</a:t>
            </a:r>
          </a:p>
          <a:p>
            <a:pPr indent="-228600" lvl="0" marL="457200" rtl="0">
              <a:lnSpc>
                <a:spcPct val="115000"/>
              </a:lnSpc>
              <a:spcBef>
                <a:spcPts val="0"/>
              </a:spcBef>
              <a:spcAft>
                <a:spcPts val="1000"/>
              </a:spcAft>
            </a:pPr>
            <a:r>
              <a:rPr lang="en"/>
              <a:t>Auditory assistance</a:t>
            </a:r>
          </a:p>
          <a:p>
            <a:pPr indent="-228600" lvl="0" marL="457200" rtl="0">
              <a:lnSpc>
                <a:spcPct val="115000"/>
              </a:lnSpc>
              <a:spcBef>
                <a:spcPts val="0"/>
              </a:spcBef>
              <a:spcAft>
                <a:spcPts val="1000"/>
              </a:spcAft>
            </a:pPr>
            <a:r>
              <a:rPr lang="en"/>
              <a:t>Pattern based design</a:t>
            </a:r>
          </a:p>
          <a:p>
            <a:pPr indent="-228600" lvl="0" marL="457200" rtl="0">
              <a:lnSpc>
                <a:spcPct val="115000"/>
              </a:lnSpc>
              <a:spcBef>
                <a:spcPts val="0"/>
              </a:spcBef>
              <a:spcAft>
                <a:spcPts val="1000"/>
              </a:spcAft>
            </a:pPr>
            <a:r>
              <a:rPr lang="en"/>
              <a:t>Larger font sizes</a:t>
            </a:r>
          </a:p>
        </p:txBody>
      </p:sp>
      <p:pic>
        <p:nvPicPr>
          <p:cNvPr descr="Screenshot (29).png" id="143" name="Shape 143"/>
          <p:cNvPicPr preferRelativeResize="0"/>
          <p:nvPr/>
        </p:nvPicPr>
        <p:blipFill>
          <a:blip r:embed="rId3">
            <a:alphaModFix/>
          </a:blip>
          <a:stretch>
            <a:fillRect/>
          </a:stretch>
        </p:blipFill>
        <p:spPr>
          <a:xfrm>
            <a:off x="6309357" y="0"/>
            <a:ext cx="2522935" cy="5143500"/>
          </a:xfrm>
          <a:prstGeom prst="rect">
            <a:avLst/>
          </a:prstGeom>
          <a:noFill/>
          <a:ln>
            <a:noFill/>
          </a:ln>
        </p:spPr>
      </p:pic>
      <p:pic>
        <p:nvPicPr>
          <p:cNvPr descr="177492_57_galleries_1355_1000x.jpg" id="144" name="Shape 144"/>
          <p:cNvPicPr preferRelativeResize="0"/>
          <p:nvPr/>
        </p:nvPicPr>
        <p:blipFill rotWithShape="1">
          <a:blip r:embed="rId4">
            <a:alphaModFix/>
          </a:blip>
          <a:srcRect b="57099" l="0" r="50117" t="0"/>
          <a:stretch/>
        </p:blipFill>
        <p:spPr>
          <a:xfrm>
            <a:off x="3565250" y="2687150"/>
            <a:ext cx="2463400" cy="211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265500" y="929275"/>
            <a:ext cx="4045200" cy="1786200"/>
          </a:xfrm>
          <a:prstGeom prst="rect">
            <a:avLst/>
          </a:prstGeom>
        </p:spPr>
        <p:txBody>
          <a:bodyPr anchorCtr="0" anchor="b" bIns="91425" lIns="91425" rIns="91425" tIns="91425">
            <a:noAutofit/>
          </a:bodyPr>
          <a:lstStyle/>
          <a:p>
            <a:pPr lvl="0" rtl="0">
              <a:spcBef>
                <a:spcPts val="0"/>
              </a:spcBef>
              <a:buNone/>
            </a:pPr>
            <a:r>
              <a:rPr lang="en"/>
              <a:t>Project Management</a:t>
            </a:r>
          </a:p>
        </p:txBody>
      </p:sp>
      <p:sp>
        <p:nvSpPr>
          <p:cNvPr id="150" name="Shape 150"/>
          <p:cNvSpPr txBox="1"/>
          <p:nvPr>
            <p:ph idx="2" type="body"/>
          </p:nvPr>
        </p:nvSpPr>
        <p:spPr>
          <a:xfrm>
            <a:off x="4939500" y="724200"/>
            <a:ext cx="3837000" cy="3695100"/>
          </a:xfrm>
          <a:prstGeom prst="rect">
            <a:avLst/>
          </a:prstGeom>
        </p:spPr>
        <p:txBody>
          <a:bodyPr anchorCtr="0" anchor="ctr" bIns="91425" lIns="91425" rIns="91425" tIns="91425">
            <a:noAutofit/>
          </a:bodyPr>
          <a:lstStyle/>
          <a:p>
            <a:pPr indent="-381000" lvl="0" marL="457200">
              <a:spcBef>
                <a:spcPts val="0"/>
              </a:spcBef>
              <a:spcAft>
                <a:spcPts val="1000"/>
              </a:spcAft>
              <a:buSzPct val="100000"/>
            </a:pPr>
            <a:r>
              <a:rPr lang="en" sz="2400"/>
              <a:t>Canvas </a:t>
            </a:r>
          </a:p>
          <a:p>
            <a:pPr indent="-381000" lvl="0" marL="457200">
              <a:spcBef>
                <a:spcPts val="0"/>
              </a:spcBef>
              <a:spcAft>
                <a:spcPts val="1000"/>
              </a:spcAft>
              <a:buSzPct val="100000"/>
            </a:pPr>
            <a:r>
              <a:rPr lang="en" sz="2400"/>
              <a:t>Bi-weekly</a:t>
            </a:r>
            <a:r>
              <a:rPr lang="en" sz="2400"/>
              <a:t> </a:t>
            </a:r>
            <a:r>
              <a:rPr lang="en" sz="2400"/>
              <a:t>meetings in the library</a:t>
            </a:r>
          </a:p>
          <a:p>
            <a:pPr indent="-381000" lvl="0" marL="457200" rtl="0">
              <a:spcBef>
                <a:spcPts val="0"/>
              </a:spcBef>
              <a:spcAft>
                <a:spcPts val="1000"/>
              </a:spcAft>
              <a:buSzPct val="100000"/>
            </a:pPr>
            <a:r>
              <a:rPr lang="en" sz="2400"/>
              <a:t>10-min stand up meetings every week</a:t>
            </a:r>
          </a:p>
        </p:txBody>
      </p:sp>
      <p:sp>
        <p:nvSpPr>
          <p:cNvPr id="151" name="Shape 151"/>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11650" y="123718"/>
            <a:ext cx="8520600" cy="831300"/>
          </a:xfrm>
          <a:prstGeom prst="rect">
            <a:avLst/>
          </a:prstGeom>
        </p:spPr>
        <p:txBody>
          <a:bodyPr anchorCtr="0" anchor="b" bIns="91425" lIns="91425" rIns="91425" tIns="91425">
            <a:noAutofit/>
          </a:bodyPr>
          <a:lstStyle/>
          <a:p>
            <a:pPr lvl="0">
              <a:spcBef>
                <a:spcPts val="0"/>
              </a:spcBef>
              <a:buNone/>
            </a:pPr>
            <a:r>
              <a:rPr lang="en"/>
              <a:t>The beginning...</a:t>
            </a:r>
          </a:p>
        </p:txBody>
      </p:sp>
      <p:pic>
        <p:nvPicPr>
          <p:cNvPr descr="OriginalPost.png" id="157" name="Shape 157"/>
          <p:cNvPicPr preferRelativeResize="0"/>
          <p:nvPr/>
        </p:nvPicPr>
        <p:blipFill rotWithShape="1">
          <a:blip r:embed="rId3">
            <a:alphaModFix/>
          </a:blip>
          <a:srcRect b="0" l="0" r="0" t="12823"/>
          <a:stretch/>
        </p:blipFill>
        <p:spPr>
          <a:xfrm>
            <a:off x="1709050" y="1017283"/>
            <a:ext cx="5725800" cy="3829800"/>
          </a:xfrm>
          <a:prstGeom prst="rect">
            <a:avLst/>
          </a:prstGeom>
          <a:noFill/>
          <a:ln cap="flat" cmpd="sng" w="9525">
            <a:solidFill>
              <a:schemeClr val="dk1"/>
            </a:solidFill>
            <a:prstDash val="dash"/>
            <a:round/>
            <a:headEnd len="med" w="med" type="none"/>
            <a:tailEnd len="med" w="med"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Division of Labor</a:t>
            </a:r>
          </a:p>
        </p:txBody>
      </p:sp>
      <p:sp>
        <p:nvSpPr>
          <p:cNvPr id="163" name="Shape 163"/>
          <p:cNvSpPr txBox="1"/>
          <p:nvPr>
            <p:ph idx="1" type="body"/>
          </p:nvPr>
        </p:nvSpPr>
        <p:spPr>
          <a:xfrm>
            <a:off x="311700" y="1698050"/>
            <a:ext cx="3579600" cy="2324400"/>
          </a:xfrm>
          <a:prstGeom prst="rect">
            <a:avLst/>
          </a:prstGeom>
        </p:spPr>
        <p:txBody>
          <a:bodyPr anchorCtr="0" anchor="t" bIns="91425" lIns="91425" rIns="91425" tIns="91425">
            <a:noAutofit/>
          </a:bodyPr>
          <a:lstStyle/>
          <a:p>
            <a:pPr lvl="0" rtl="0">
              <a:spcBef>
                <a:spcPts val="0"/>
              </a:spcBef>
              <a:buNone/>
            </a:pPr>
            <a:r>
              <a:rPr lang="en" sz="2000"/>
              <a:t>Avinash More</a:t>
            </a:r>
          </a:p>
          <a:p>
            <a:pPr lvl="0" rtl="0">
              <a:spcBef>
                <a:spcPts val="0"/>
              </a:spcBef>
              <a:buNone/>
            </a:pPr>
            <a:r>
              <a:rPr lang="en" sz="2000"/>
              <a:t>Krithika Raghavendran</a:t>
            </a:r>
          </a:p>
          <a:p>
            <a:pPr lvl="0" rtl="0">
              <a:spcBef>
                <a:spcPts val="0"/>
              </a:spcBef>
              <a:buNone/>
            </a:pPr>
            <a:r>
              <a:rPr lang="en" sz="2000"/>
              <a:t>Nicolas Mauthes</a:t>
            </a:r>
          </a:p>
          <a:p>
            <a:pPr lvl="0" rtl="0">
              <a:spcBef>
                <a:spcPts val="0"/>
              </a:spcBef>
              <a:buNone/>
            </a:pPr>
            <a:r>
              <a:rPr lang="en" sz="2000"/>
              <a:t>Vikram Deshmukh </a:t>
            </a:r>
          </a:p>
          <a:p>
            <a:pPr lvl="0" rtl="0">
              <a:spcBef>
                <a:spcPts val="0"/>
              </a:spcBef>
              <a:buNone/>
            </a:pPr>
            <a:r>
              <a:rPr lang="en" sz="2000"/>
              <a:t>Vishrut Sharma</a:t>
            </a:r>
          </a:p>
        </p:txBody>
      </p:sp>
      <p:sp>
        <p:nvSpPr>
          <p:cNvPr id="164" name="Shape 164"/>
          <p:cNvSpPr txBox="1"/>
          <p:nvPr>
            <p:ph idx="1" type="body"/>
          </p:nvPr>
        </p:nvSpPr>
        <p:spPr>
          <a:xfrm>
            <a:off x="5252700" y="1698050"/>
            <a:ext cx="3579600" cy="2324400"/>
          </a:xfrm>
          <a:prstGeom prst="rect">
            <a:avLst/>
          </a:prstGeom>
        </p:spPr>
        <p:txBody>
          <a:bodyPr anchorCtr="0" anchor="t" bIns="91425" lIns="91425" rIns="91425" tIns="91425">
            <a:noAutofit/>
          </a:bodyPr>
          <a:lstStyle/>
          <a:p>
            <a:pPr lvl="0" rtl="0">
              <a:spcBef>
                <a:spcPts val="0"/>
              </a:spcBef>
              <a:buNone/>
            </a:pPr>
            <a:r>
              <a:rPr lang="en" sz="2000">
                <a:solidFill>
                  <a:srgbClr val="FFFFFF"/>
                </a:solidFill>
                <a:highlight>
                  <a:srgbClr val="FF9900"/>
                </a:highlight>
              </a:rPr>
              <a:t>Avinash M</a:t>
            </a:r>
            <a:r>
              <a:rPr lang="en" sz="2000"/>
              <a:t>ore</a:t>
            </a:r>
          </a:p>
          <a:p>
            <a:pPr lvl="0" rtl="0">
              <a:spcBef>
                <a:spcPts val="0"/>
              </a:spcBef>
              <a:buNone/>
            </a:pPr>
            <a:r>
              <a:rPr lang="en" sz="2000">
                <a:solidFill>
                  <a:srgbClr val="FFFFFF"/>
                </a:solidFill>
                <a:highlight>
                  <a:srgbClr val="FF9900"/>
                </a:highlight>
              </a:rPr>
              <a:t>Krithika R</a:t>
            </a:r>
            <a:r>
              <a:rPr lang="en" sz="2000">
                <a:solidFill>
                  <a:srgbClr val="FFFFFF"/>
                </a:solidFill>
              </a:rPr>
              <a:t>aghav</a:t>
            </a:r>
            <a:r>
              <a:rPr lang="en" sz="2000">
                <a:solidFill>
                  <a:srgbClr val="FFFFFF"/>
                </a:solidFill>
                <a:highlight>
                  <a:srgbClr val="6FA8DC"/>
                </a:highlight>
              </a:rPr>
              <a:t>endran</a:t>
            </a:r>
          </a:p>
          <a:p>
            <a:pPr lvl="0" rtl="0">
              <a:spcBef>
                <a:spcPts val="0"/>
              </a:spcBef>
              <a:buNone/>
            </a:pPr>
            <a:r>
              <a:rPr lang="en" sz="2000">
                <a:solidFill>
                  <a:srgbClr val="FFFFFF"/>
                </a:solidFill>
              </a:rPr>
              <a:t>Nicolas M</a:t>
            </a:r>
            <a:r>
              <a:rPr lang="en" sz="2000">
                <a:solidFill>
                  <a:srgbClr val="FFFFFF"/>
                </a:solidFill>
                <a:highlight>
                  <a:srgbClr val="6FA8DC"/>
                </a:highlight>
              </a:rPr>
              <a:t>authes</a:t>
            </a:r>
          </a:p>
          <a:p>
            <a:pPr lvl="0" rtl="0">
              <a:spcBef>
                <a:spcPts val="0"/>
              </a:spcBef>
              <a:buNone/>
            </a:pPr>
            <a:r>
              <a:rPr lang="en" sz="2000">
                <a:solidFill>
                  <a:srgbClr val="FFFFFF"/>
                </a:solidFill>
                <a:highlight>
                  <a:srgbClr val="6FA8DC"/>
                </a:highlight>
              </a:rPr>
              <a:t>Vikra</a:t>
            </a:r>
            <a:r>
              <a:rPr lang="en" sz="2000">
                <a:solidFill>
                  <a:srgbClr val="FFFFFF"/>
                </a:solidFill>
              </a:rPr>
              <a:t>m Desh</a:t>
            </a:r>
            <a:r>
              <a:rPr lang="en" sz="2000"/>
              <a:t>mukh </a:t>
            </a:r>
          </a:p>
          <a:p>
            <a:pPr lvl="0" rtl="0">
              <a:spcBef>
                <a:spcPts val="0"/>
              </a:spcBef>
              <a:buNone/>
            </a:pPr>
            <a:r>
              <a:rPr lang="en" sz="2000">
                <a:solidFill>
                  <a:srgbClr val="434343"/>
                </a:solidFill>
              </a:rPr>
              <a:t>Vish</a:t>
            </a:r>
            <a:r>
              <a:rPr lang="en" sz="2000">
                <a:solidFill>
                  <a:srgbClr val="FFFFFF"/>
                </a:solidFill>
              </a:rPr>
              <a:t>rut Sh</a:t>
            </a:r>
            <a:r>
              <a:rPr lang="en" sz="2000">
                <a:solidFill>
                  <a:srgbClr val="FFFFFF"/>
                </a:solidFill>
                <a:highlight>
                  <a:srgbClr val="6FA8DC"/>
                </a:highlight>
              </a:rPr>
              <a:t>arma</a:t>
            </a:r>
          </a:p>
        </p:txBody>
      </p:sp>
      <p:sp>
        <p:nvSpPr>
          <p:cNvPr id="165" name="Shape 165"/>
          <p:cNvSpPr txBox="1"/>
          <p:nvPr>
            <p:ph type="title"/>
          </p:nvPr>
        </p:nvSpPr>
        <p:spPr>
          <a:xfrm>
            <a:off x="311700" y="1204450"/>
            <a:ext cx="2176200" cy="597000"/>
          </a:xfrm>
          <a:prstGeom prst="rect">
            <a:avLst/>
          </a:prstGeom>
        </p:spPr>
        <p:txBody>
          <a:bodyPr anchorCtr="0" anchor="b" bIns="91425" lIns="91425" rIns="91425" tIns="91425">
            <a:noAutofit/>
          </a:bodyPr>
          <a:lstStyle/>
          <a:p>
            <a:pPr lvl="0" rtl="0">
              <a:spcBef>
                <a:spcPts val="0"/>
              </a:spcBef>
              <a:buNone/>
            </a:pPr>
            <a:r>
              <a:rPr lang="en" sz="2800">
                <a:latin typeface="Bree Serif"/>
                <a:ea typeface="Bree Serif"/>
                <a:cs typeface="Bree Serif"/>
                <a:sym typeface="Bree Serif"/>
              </a:rPr>
              <a:t>Before</a:t>
            </a:r>
          </a:p>
        </p:txBody>
      </p:sp>
      <p:sp>
        <p:nvSpPr>
          <p:cNvPr id="166" name="Shape 166"/>
          <p:cNvSpPr txBox="1"/>
          <p:nvPr>
            <p:ph type="title"/>
          </p:nvPr>
        </p:nvSpPr>
        <p:spPr>
          <a:xfrm>
            <a:off x="5240776" y="1204450"/>
            <a:ext cx="2176200" cy="597000"/>
          </a:xfrm>
          <a:prstGeom prst="rect">
            <a:avLst/>
          </a:prstGeom>
        </p:spPr>
        <p:txBody>
          <a:bodyPr anchorCtr="0" anchor="b" bIns="91425" lIns="91425" rIns="91425" tIns="91425">
            <a:noAutofit/>
          </a:bodyPr>
          <a:lstStyle/>
          <a:p>
            <a:pPr lvl="0" rtl="0">
              <a:spcBef>
                <a:spcPts val="0"/>
              </a:spcBef>
              <a:buNone/>
            </a:pPr>
            <a:r>
              <a:rPr lang="en" sz="2800">
                <a:latin typeface="Bree Serif"/>
                <a:ea typeface="Bree Serif"/>
                <a:cs typeface="Bree Serif"/>
                <a:sym typeface="Bree Serif"/>
              </a:rPr>
              <a:t>After</a:t>
            </a:r>
          </a:p>
        </p:txBody>
      </p:sp>
      <p:sp>
        <p:nvSpPr>
          <p:cNvPr id="167" name="Shape 167"/>
          <p:cNvSpPr txBox="1"/>
          <p:nvPr/>
        </p:nvSpPr>
        <p:spPr>
          <a:xfrm>
            <a:off x="299740" y="2014426"/>
            <a:ext cx="1722600" cy="334800"/>
          </a:xfrm>
          <a:prstGeom prst="rect">
            <a:avLst/>
          </a:prstGeom>
          <a:noFill/>
          <a:ln>
            <a:noFill/>
          </a:ln>
        </p:spPr>
        <p:txBody>
          <a:bodyPr anchorCtr="0" anchor="ctr" bIns="91425" lIns="91425" rIns="91425" tIns="91425">
            <a:noAutofit/>
          </a:bodyPr>
          <a:lstStyle/>
          <a:p>
            <a:pPr lvl="0">
              <a:spcBef>
                <a:spcPts val="0"/>
              </a:spcBef>
              <a:buNone/>
            </a:pPr>
            <a:r>
              <a:rPr lang="en">
                <a:solidFill>
                  <a:srgbClr val="FFFFFF"/>
                </a:solidFill>
                <a:highlight>
                  <a:srgbClr val="FF9900"/>
                </a:highlight>
              </a:rPr>
              <a:t> </a:t>
            </a:r>
            <a:r>
              <a:rPr lang="en">
                <a:solidFill>
                  <a:srgbClr val="FFFFFF"/>
                </a:solidFill>
                <a:highlight>
                  <a:srgbClr val="FF9900"/>
                </a:highlight>
              </a:rPr>
              <a:t>Business Analyst . </a:t>
            </a:r>
          </a:p>
        </p:txBody>
      </p:sp>
      <p:sp>
        <p:nvSpPr>
          <p:cNvPr id="168" name="Shape 168"/>
          <p:cNvSpPr txBox="1"/>
          <p:nvPr/>
        </p:nvSpPr>
        <p:spPr>
          <a:xfrm>
            <a:off x="1870450" y="2014425"/>
            <a:ext cx="909000" cy="334800"/>
          </a:xfrm>
          <a:prstGeom prst="rect">
            <a:avLst/>
          </a:prstGeom>
          <a:noFill/>
          <a:ln>
            <a:noFill/>
          </a:ln>
        </p:spPr>
        <p:txBody>
          <a:bodyPr anchorCtr="0" anchor="ctr" bIns="91425" lIns="91425" rIns="91425" tIns="91425">
            <a:noAutofit/>
          </a:bodyPr>
          <a:lstStyle/>
          <a:p>
            <a:pPr lvl="0" rtl="0">
              <a:spcBef>
                <a:spcPts val="0"/>
              </a:spcBef>
              <a:buNone/>
            </a:pPr>
            <a:r>
              <a:rPr lang="en">
                <a:solidFill>
                  <a:srgbClr val="FFFFFF"/>
                </a:solidFill>
              </a:rPr>
              <a:t> Coder . </a:t>
            </a:r>
          </a:p>
        </p:txBody>
      </p:sp>
      <p:sp>
        <p:nvSpPr>
          <p:cNvPr id="169" name="Shape 169"/>
          <p:cNvSpPr txBox="1"/>
          <p:nvPr/>
        </p:nvSpPr>
        <p:spPr>
          <a:xfrm>
            <a:off x="259423" y="4229447"/>
            <a:ext cx="1722600" cy="33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rPr>
              <a:t> Project Manager .</a:t>
            </a:r>
          </a:p>
        </p:txBody>
      </p:sp>
      <p:sp>
        <p:nvSpPr>
          <p:cNvPr id="170" name="Shape 170"/>
          <p:cNvSpPr txBox="1"/>
          <p:nvPr/>
        </p:nvSpPr>
        <p:spPr>
          <a:xfrm>
            <a:off x="311700" y="3133888"/>
            <a:ext cx="1075800" cy="334800"/>
          </a:xfrm>
          <a:prstGeom prst="rect">
            <a:avLst/>
          </a:prstGeom>
          <a:noFill/>
          <a:ln>
            <a:noFill/>
          </a:ln>
        </p:spPr>
        <p:txBody>
          <a:bodyPr anchorCtr="0" anchor="ctr" bIns="91425" lIns="91425" rIns="91425" tIns="91425">
            <a:noAutofit/>
          </a:bodyPr>
          <a:lstStyle/>
          <a:p>
            <a:pPr lvl="0" rtl="0">
              <a:spcBef>
                <a:spcPts val="0"/>
              </a:spcBef>
              <a:buNone/>
            </a:pPr>
            <a:r>
              <a:rPr lang="en">
                <a:solidFill>
                  <a:srgbClr val="FFFFFF"/>
                </a:solidFill>
              </a:rPr>
              <a:t> Designer .</a:t>
            </a:r>
          </a:p>
        </p:txBody>
      </p:sp>
      <p:sp>
        <p:nvSpPr>
          <p:cNvPr id="171" name="Shape 171"/>
          <p:cNvSpPr txBox="1"/>
          <p:nvPr/>
        </p:nvSpPr>
        <p:spPr>
          <a:xfrm>
            <a:off x="311700" y="3687650"/>
            <a:ext cx="1722600" cy="33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FFFFFF"/>
                </a:solidFill>
                <a:highlight>
                  <a:srgbClr val="6FA8DC"/>
                </a:highlight>
              </a:rPr>
              <a:t> Solution Architect .</a:t>
            </a:r>
          </a:p>
        </p:txBody>
      </p:sp>
      <p:sp>
        <p:nvSpPr>
          <p:cNvPr id="172" name="Shape 172"/>
          <p:cNvSpPr txBox="1"/>
          <p:nvPr/>
        </p:nvSpPr>
        <p:spPr>
          <a:xfrm>
            <a:off x="1870450" y="3687650"/>
            <a:ext cx="909000" cy="33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FFFFFF"/>
                </a:solidFill>
              </a:rPr>
              <a:t> Coder . </a:t>
            </a:r>
          </a:p>
        </p:txBody>
      </p:sp>
      <p:sp>
        <p:nvSpPr>
          <p:cNvPr id="173" name="Shape 173"/>
          <p:cNvSpPr txBox="1"/>
          <p:nvPr/>
        </p:nvSpPr>
        <p:spPr>
          <a:xfrm>
            <a:off x="299730" y="2562202"/>
            <a:ext cx="1722600" cy="334800"/>
          </a:xfrm>
          <a:prstGeom prst="rect">
            <a:avLst/>
          </a:prstGeom>
          <a:noFill/>
          <a:ln>
            <a:noFill/>
          </a:ln>
        </p:spPr>
        <p:txBody>
          <a:bodyPr anchorCtr="0" anchor="ctr" bIns="91425" lIns="91425" rIns="91425" tIns="91425">
            <a:noAutofit/>
          </a:bodyPr>
          <a:lstStyle/>
          <a:p>
            <a:pPr lvl="0" rtl="0">
              <a:spcBef>
                <a:spcPts val="0"/>
              </a:spcBef>
              <a:buNone/>
            </a:pPr>
            <a:r>
              <a:rPr lang="en">
                <a:solidFill>
                  <a:srgbClr val="FFFFFF"/>
                </a:solidFill>
                <a:highlight>
                  <a:srgbClr val="FF9900"/>
                </a:highlight>
              </a:rPr>
              <a:t> Business Analyst .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User Testing (</a:t>
            </a:r>
            <a:r>
              <a:rPr lang="en"/>
              <a:t>Feedback)</a:t>
            </a:r>
          </a:p>
        </p:txBody>
      </p:sp>
      <p:sp>
        <p:nvSpPr>
          <p:cNvPr id="179" name="Shape 179"/>
          <p:cNvSpPr txBox="1"/>
          <p:nvPr>
            <p:ph idx="1" type="body"/>
          </p:nvPr>
        </p:nvSpPr>
        <p:spPr>
          <a:xfrm>
            <a:off x="311700" y="1225225"/>
            <a:ext cx="4018500" cy="3354000"/>
          </a:xfrm>
          <a:prstGeom prst="rect">
            <a:avLst/>
          </a:prstGeom>
        </p:spPr>
        <p:txBody>
          <a:bodyPr anchorCtr="0" anchor="t" bIns="91425" lIns="91425" rIns="91425" tIns="91425">
            <a:noAutofit/>
          </a:bodyPr>
          <a:lstStyle/>
          <a:p>
            <a:pPr indent="-228600" lvl="0" marL="457200">
              <a:spcBef>
                <a:spcPts val="0"/>
              </a:spcBef>
              <a:spcAft>
                <a:spcPts val="1000"/>
              </a:spcAft>
            </a:pPr>
            <a:r>
              <a:rPr lang="en"/>
              <a:t>3 in-class rounds of user testing</a:t>
            </a:r>
          </a:p>
          <a:p>
            <a:pPr indent="-228600" lvl="0" marL="457200">
              <a:spcBef>
                <a:spcPts val="0"/>
              </a:spcBef>
              <a:spcAft>
                <a:spcPts val="1000"/>
              </a:spcAft>
            </a:pPr>
            <a:r>
              <a:rPr lang="en"/>
              <a:t>Feedback received was incorporated the app before the next round</a:t>
            </a:r>
          </a:p>
          <a:p>
            <a:pPr indent="-228600" lvl="0" marL="457200" rtl="0">
              <a:spcBef>
                <a:spcPts val="0"/>
              </a:spcBef>
              <a:spcAft>
                <a:spcPts val="1000"/>
              </a:spcAft>
            </a:pPr>
            <a:r>
              <a:rPr lang="en"/>
              <a:t>Tested by almost a dozen users in class and more</a:t>
            </a:r>
          </a:p>
          <a:p>
            <a:pPr indent="-228600" lvl="0" marL="457200" rtl="0">
              <a:spcBef>
                <a:spcPts val="0"/>
              </a:spcBef>
              <a:spcAft>
                <a:spcPts val="1000"/>
              </a:spcAft>
            </a:pPr>
            <a:r>
              <a:rPr lang="en"/>
              <a:t>Both q</a:t>
            </a:r>
            <a:r>
              <a:rPr lang="en"/>
              <a:t>ualitative </a:t>
            </a:r>
            <a:r>
              <a:rPr lang="en"/>
              <a:t>and quantifiable feedback</a:t>
            </a:r>
          </a:p>
        </p:txBody>
      </p:sp>
      <p:pic>
        <p:nvPicPr>
          <p:cNvPr descr="user-testing-feedback.gif" id="180" name="Shape 180"/>
          <p:cNvPicPr preferRelativeResize="0"/>
          <p:nvPr/>
        </p:nvPicPr>
        <p:blipFill>
          <a:blip r:embed="rId3">
            <a:alphaModFix/>
          </a:blip>
          <a:stretch>
            <a:fillRect/>
          </a:stretch>
        </p:blipFill>
        <p:spPr>
          <a:xfrm>
            <a:off x="4210575" y="1240112"/>
            <a:ext cx="4572000" cy="332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Use Scenarios</a:t>
            </a:r>
          </a:p>
        </p:txBody>
      </p:sp>
      <p:sp>
        <p:nvSpPr>
          <p:cNvPr id="186" name="Shape 186"/>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a:spcBef>
                <a:spcPts val="0"/>
              </a:spcBef>
              <a:buAutoNum type="arabicPeriod"/>
            </a:pPr>
            <a:r>
              <a:rPr lang="en"/>
              <a:t>Dr Jekyll wants to find the cheapest route to get from SAP Center to MLK Library that involves minimal walking.</a:t>
            </a:r>
          </a:p>
          <a:p>
            <a:pPr lvl="0">
              <a:spcBef>
                <a:spcPts val="0"/>
              </a:spcBef>
              <a:buNone/>
            </a:pPr>
            <a:r>
              <a:t/>
            </a:r>
            <a:endParaRPr/>
          </a:p>
          <a:p>
            <a:pPr indent="-228600" lvl="0" marL="457200" rtl="0">
              <a:spcBef>
                <a:spcPts val="0"/>
              </a:spcBef>
              <a:buAutoNum type="arabicPeriod"/>
            </a:pPr>
            <a:r>
              <a:rPr lang="en"/>
              <a:t>Mr Hyde frequently uses a particular route when indulging in his escapades. But the traffic and time of the day impacts the time taken for the commute. He would like to easily check how long it would take to travel on that route just before leaving.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title="CS235 NextStop- Video Walkthrough.mp4"/>
          <p:cNvSpPr/>
          <p:nvPr/>
        </p:nvSpPr>
        <p:spPr>
          <a:xfrm>
            <a:off x="0" y="-857250"/>
            <a:ext cx="9144000" cy="6858000"/>
          </a:xfrm>
          <a:prstGeom prst="rect">
            <a:avLst/>
          </a:prstGeom>
          <a:blipFill>
            <a:blip r:embed="rId3">
              <a:alphaModFix/>
            </a:blip>
            <a:stretch>
              <a:fillRect/>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Future Prospects (including monetization strategy)</a:t>
            </a:r>
          </a:p>
        </p:txBody>
      </p:sp>
      <p:sp>
        <p:nvSpPr>
          <p:cNvPr id="197" name="Shape 197"/>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lnSpc>
                <a:spcPct val="150000"/>
              </a:lnSpc>
              <a:spcBef>
                <a:spcPts val="0"/>
              </a:spcBef>
              <a:buClr>
                <a:srgbClr val="000000"/>
              </a:buClr>
            </a:pPr>
            <a:r>
              <a:rPr lang="en">
                <a:solidFill>
                  <a:srgbClr val="000000"/>
                </a:solidFill>
              </a:rPr>
              <a:t>NextStop will stay free for use and available to all</a:t>
            </a:r>
          </a:p>
          <a:p>
            <a:pPr indent="-228600" lvl="1" marL="914400" rtl="0">
              <a:lnSpc>
                <a:spcPct val="150000"/>
              </a:lnSpc>
              <a:spcBef>
                <a:spcPts val="0"/>
              </a:spcBef>
              <a:buClr>
                <a:srgbClr val="000000"/>
              </a:buClr>
            </a:pPr>
            <a:r>
              <a:rPr lang="en">
                <a:solidFill>
                  <a:srgbClr val="000000"/>
                </a:solidFill>
              </a:rPr>
              <a:t>No paid subscriptions</a:t>
            </a:r>
          </a:p>
          <a:p>
            <a:pPr indent="-228600" lvl="1" marL="914400" rtl="0">
              <a:lnSpc>
                <a:spcPct val="150000"/>
              </a:lnSpc>
              <a:spcBef>
                <a:spcPts val="0"/>
              </a:spcBef>
              <a:buClr>
                <a:srgbClr val="000000"/>
              </a:buClr>
            </a:pPr>
            <a:r>
              <a:rPr lang="en">
                <a:solidFill>
                  <a:srgbClr val="000000"/>
                </a:solidFill>
              </a:rPr>
              <a:t>No in-app ads</a:t>
            </a:r>
          </a:p>
          <a:p>
            <a:pPr indent="-228600" lvl="1" marL="914400" rtl="0">
              <a:lnSpc>
                <a:spcPct val="150000"/>
              </a:lnSpc>
              <a:spcBef>
                <a:spcPts val="0"/>
              </a:spcBef>
              <a:buClr>
                <a:srgbClr val="000000"/>
              </a:buClr>
            </a:pPr>
            <a:r>
              <a:rPr lang="en">
                <a:solidFill>
                  <a:srgbClr val="000000"/>
                </a:solidFill>
              </a:rPr>
              <a:t>May rely on donations from users (a la Wikipedia)</a:t>
            </a:r>
          </a:p>
          <a:p>
            <a:pPr indent="-228600" lvl="0" marL="457200" rtl="0">
              <a:lnSpc>
                <a:spcPct val="150000"/>
              </a:lnSpc>
              <a:spcBef>
                <a:spcPts val="0"/>
              </a:spcBef>
              <a:buClr>
                <a:srgbClr val="000000"/>
              </a:buClr>
            </a:pPr>
            <a:r>
              <a:rPr lang="en">
                <a:solidFill>
                  <a:srgbClr val="000000"/>
                </a:solidFill>
              </a:rPr>
              <a:t>Could be advertised on message boards for the visually impaired </a:t>
            </a:r>
          </a:p>
          <a:p>
            <a:pPr indent="-228600" lvl="1" marL="914400" rtl="0">
              <a:lnSpc>
                <a:spcPct val="150000"/>
              </a:lnSpc>
              <a:spcBef>
                <a:spcPts val="0"/>
              </a:spcBef>
              <a:buClr>
                <a:srgbClr val="000000"/>
              </a:buClr>
            </a:pPr>
            <a:r>
              <a:rPr lang="en">
                <a:solidFill>
                  <a:srgbClr val="000000"/>
                </a:solidFill>
              </a:rPr>
              <a:t>(e.g. American Foundation for the Blind, visionaware.org)</a:t>
            </a:r>
          </a:p>
          <a:p>
            <a:pPr indent="-228600" lvl="0" marL="457200" rtl="0">
              <a:lnSpc>
                <a:spcPct val="150000"/>
              </a:lnSpc>
              <a:spcBef>
                <a:spcPts val="0"/>
              </a:spcBef>
              <a:buClr>
                <a:srgbClr val="000000"/>
              </a:buClr>
            </a:pPr>
            <a:r>
              <a:rPr lang="en">
                <a:solidFill>
                  <a:srgbClr val="000000"/>
                </a:solidFill>
              </a:rPr>
              <a:t>In the future we plan to make the app open source</a:t>
            </a:r>
          </a:p>
          <a:p>
            <a:pPr lvl="0" rtl="0">
              <a:lnSpc>
                <a:spcPct val="150000"/>
              </a:lnSpc>
              <a:spcBef>
                <a:spcPts val="0"/>
              </a:spcBef>
              <a:buNone/>
            </a:pPr>
            <a:r>
              <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03" name="Shape 203"/>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a:spcBef>
                <a:spcPts val="0"/>
              </a:spcBef>
              <a:spcAft>
                <a:spcPts val="1000"/>
              </a:spcAft>
            </a:pPr>
            <a:r>
              <a:rPr lang="en"/>
              <a:t>Usability Testing is imperative to the </a:t>
            </a:r>
            <a:r>
              <a:rPr lang="en"/>
              <a:t>product's</a:t>
            </a:r>
            <a:r>
              <a:rPr lang="en"/>
              <a:t>’ success. </a:t>
            </a:r>
          </a:p>
          <a:p>
            <a:pPr indent="-228600" lvl="1" marL="914400">
              <a:spcBef>
                <a:spcPts val="0"/>
              </a:spcBef>
              <a:spcAft>
                <a:spcPts val="1000"/>
              </a:spcAft>
            </a:pPr>
            <a:r>
              <a:rPr lang="en"/>
              <a:t>Also this is an </a:t>
            </a:r>
            <a:r>
              <a:rPr lang="en"/>
              <a:t>ongoing</a:t>
            </a:r>
            <a:r>
              <a:rPr lang="en"/>
              <a:t> process.</a:t>
            </a:r>
          </a:p>
          <a:p>
            <a:pPr indent="-228600" lvl="0" marL="457200">
              <a:spcBef>
                <a:spcPts val="0"/>
              </a:spcBef>
              <a:spcAft>
                <a:spcPts val="1000"/>
              </a:spcAft>
            </a:pPr>
            <a:r>
              <a:rPr lang="en"/>
              <a:t>Prototyping is a time-saving way of refining product design.</a:t>
            </a:r>
          </a:p>
          <a:p>
            <a:pPr indent="-228600" lvl="0" marL="457200">
              <a:spcBef>
                <a:spcPts val="0"/>
              </a:spcBef>
              <a:spcAft>
                <a:spcPts val="1000"/>
              </a:spcAft>
            </a:pPr>
            <a:r>
              <a:rPr lang="en"/>
              <a:t>‘Thinking out of the box’ is important! Radical yet simple designs </a:t>
            </a:r>
            <a:r>
              <a:rPr lang="en"/>
              <a:t>entice</a:t>
            </a:r>
            <a:r>
              <a:rPr lang="en"/>
              <a:t> users to engage with the app more.</a:t>
            </a:r>
          </a:p>
          <a:p>
            <a:pPr indent="-228600" lvl="0" marL="457200">
              <a:spcBef>
                <a:spcPts val="0"/>
              </a:spcBef>
              <a:spcAft>
                <a:spcPts val="1000"/>
              </a:spcAft>
            </a:pPr>
            <a:r>
              <a:rPr lang="en"/>
              <a:t>Pivot, Improvise, Evolve!</a:t>
            </a:r>
          </a:p>
          <a:p>
            <a:pPr indent="-228600" lvl="0" marL="457200" rtl="0">
              <a:spcBef>
                <a:spcPts val="0"/>
              </a:spcBef>
              <a:spcAft>
                <a:spcPts val="1000"/>
              </a:spcAft>
            </a:pPr>
            <a:r>
              <a:rPr i="1" lang="en"/>
              <a:t>The apple doesn’t fall far from the tree!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929275"/>
            <a:ext cx="4045200" cy="1786200"/>
          </a:xfrm>
          <a:prstGeom prst="rect">
            <a:avLst/>
          </a:prstGeom>
        </p:spPr>
        <p:txBody>
          <a:bodyPr anchorCtr="0" anchor="b" bIns="91425" lIns="91425" rIns="91425" tIns="91425">
            <a:noAutofit/>
          </a:bodyPr>
          <a:lstStyle/>
          <a:p>
            <a:pPr lvl="0">
              <a:spcBef>
                <a:spcPts val="0"/>
              </a:spcBef>
              <a:buNone/>
            </a:pPr>
            <a:r>
              <a:rPr lang="en"/>
              <a:t>What is our app about?</a:t>
            </a:r>
          </a:p>
        </p:txBody>
      </p:sp>
      <p:sp>
        <p:nvSpPr>
          <p:cNvPr id="73" name="Shape 73"/>
          <p:cNvSpPr txBox="1"/>
          <p:nvPr>
            <p:ph idx="2" type="body"/>
          </p:nvPr>
        </p:nvSpPr>
        <p:spPr>
          <a:xfrm>
            <a:off x="4939500" y="724200"/>
            <a:ext cx="3837000" cy="36951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P</a:t>
            </a:r>
            <a:r>
              <a:rPr lang="en"/>
              <a:t>rovides efficient public-transport commuting and routing information to Bay area residents</a:t>
            </a:r>
          </a:p>
          <a:p>
            <a:pPr indent="-228600" lvl="0" marL="457200" rtl="0">
              <a:spcBef>
                <a:spcPts val="0"/>
              </a:spcBef>
              <a:spcAft>
                <a:spcPts val="1000"/>
              </a:spcAft>
            </a:pPr>
            <a:r>
              <a:rPr lang="en"/>
              <a:t>Our target-group includes users with limited vision:</a:t>
            </a:r>
          </a:p>
          <a:p>
            <a:pPr indent="-228600" lvl="1" marL="914400" rtl="0">
              <a:spcBef>
                <a:spcPts val="0"/>
              </a:spcBef>
              <a:spcAft>
                <a:spcPts val="1000"/>
              </a:spcAft>
            </a:pPr>
            <a:r>
              <a:rPr lang="en"/>
              <a:t>Colorblindness</a:t>
            </a:r>
          </a:p>
          <a:p>
            <a:pPr indent="-228600" lvl="1" marL="914400" rtl="0">
              <a:spcBef>
                <a:spcPts val="0"/>
              </a:spcBef>
              <a:spcAft>
                <a:spcPts val="1000"/>
              </a:spcAft>
            </a:pPr>
            <a:r>
              <a:rPr lang="en"/>
              <a:t>partial blindness </a:t>
            </a:r>
          </a:p>
          <a:p>
            <a:pPr indent="-228600" lvl="1" marL="914400" rtl="0">
              <a:spcBef>
                <a:spcPts val="0"/>
              </a:spcBef>
              <a:spcAft>
                <a:spcPts val="1000"/>
              </a:spcAft>
            </a:pPr>
            <a:r>
              <a:rPr lang="en"/>
              <a:t>Presbyopia ( reduced vision due to old age)</a:t>
            </a:r>
          </a:p>
        </p:txBody>
      </p:sp>
      <p:sp>
        <p:nvSpPr>
          <p:cNvPr id="74" name="Shape 74"/>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Purpose &amp; Target User group</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773700" y="1806450"/>
            <a:ext cx="7596600" cy="1530600"/>
          </a:xfrm>
          <a:prstGeom prst="rect">
            <a:avLst/>
          </a:prstGeom>
        </p:spPr>
        <p:txBody>
          <a:bodyPr anchorCtr="0" anchor="ctr" bIns="91425" lIns="91425" rIns="91425" tIns="91425">
            <a:noAutofit/>
          </a:bodyPr>
          <a:lstStyle/>
          <a:p>
            <a:pPr lvl="0" rtl="0">
              <a:spcBef>
                <a:spcPts val="0"/>
              </a:spcBef>
              <a:buNone/>
            </a:pPr>
            <a:r>
              <a:rPr lang="en"/>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Features &amp; USP</a:t>
            </a:r>
          </a:p>
        </p:txBody>
      </p:sp>
      <p:sp>
        <p:nvSpPr>
          <p:cNvPr id="80" name="Shape 80"/>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355600" lvl="0" marL="457200" rtl="0">
              <a:spcBef>
                <a:spcPts val="0"/>
              </a:spcBef>
              <a:buSzPct val="100000"/>
            </a:pPr>
            <a:r>
              <a:rPr lang="en" sz="2000"/>
              <a:t>No signup, No login</a:t>
            </a:r>
          </a:p>
          <a:p>
            <a:pPr indent="-355600" lvl="1" marL="914400" rtl="0">
              <a:spcBef>
                <a:spcPts val="0"/>
              </a:spcBef>
              <a:buSzPct val="100000"/>
            </a:pPr>
            <a:r>
              <a:rPr lang="en" sz="2000"/>
              <a:t>Our app is open to use by anyone</a:t>
            </a:r>
          </a:p>
          <a:p>
            <a:pPr indent="-355600" lvl="0" marL="457200" rtl="0">
              <a:spcBef>
                <a:spcPts val="0"/>
              </a:spcBef>
              <a:buSzPct val="100000"/>
            </a:pPr>
            <a:r>
              <a:rPr lang="en" sz="2000"/>
              <a:t>Highly accessible (Unlike other apps on the market)</a:t>
            </a:r>
          </a:p>
          <a:p>
            <a:pPr indent="-355600" lvl="1" marL="914400" rtl="0">
              <a:spcBef>
                <a:spcPts val="0"/>
              </a:spcBef>
              <a:buSzPct val="100000"/>
            </a:pPr>
            <a:r>
              <a:rPr lang="en" sz="2000"/>
              <a:t>Design considerations with motivations to make our product all-inclusive</a:t>
            </a:r>
          </a:p>
          <a:p>
            <a:pPr indent="-355600" lvl="0" marL="457200" rtl="0">
              <a:spcBef>
                <a:spcPts val="0"/>
              </a:spcBef>
              <a:buSzPct val="100000"/>
            </a:pPr>
            <a:r>
              <a:rPr lang="en" sz="2000"/>
              <a:t>Platform agnostic (Web + Android + iOS)</a:t>
            </a:r>
          </a:p>
          <a:p>
            <a:pPr indent="-355600" lvl="0" marL="457200" rtl="0">
              <a:spcBef>
                <a:spcPts val="0"/>
              </a:spcBef>
              <a:buSzPct val="100000"/>
            </a:pPr>
            <a:r>
              <a:rPr lang="en" sz="2000"/>
              <a:t>Open Access Data</a:t>
            </a:r>
          </a:p>
          <a:p>
            <a:pPr indent="-355600" lvl="1" marL="914400" rtl="0">
              <a:spcBef>
                <a:spcPts val="0"/>
              </a:spcBef>
              <a:buSzPct val="100000"/>
            </a:pPr>
            <a:r>
              <a:rPr lang="en" sz="2000"/>
              <a:t>Freely/Openly available data and geo-information</a:t>
            </a:r>
          </a:p>
          <a:p>
            <a:pPr lvl="0" rt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From storyboarding to wireframing to paper prototyping to hi-fi prototyping</a:t>
            </a:r>
          </a:p>
        </p:txBody>
      </p:sp>
      <p:sp>
        <p:nvSpPr>
          <p:cNvPr id="86" name="Shape 8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Iterations</a:t>
            </a:r>
          </a:p>
        </p:txBody>
      </p:sp>
      <p:grpSp>
        <p:nvGrpSpPr>
          <p:cNvPr id="87" name="Shape 87"/>
          <p:cNvGrpSpPr/>
          <p:nvPr/>
        </p:nvGrpSpPr>
        <p:grpSpPr>
          <a:xfrm>
            <a:off x="4937948" y="1718042"/>
            <a:ext cx="3894362" cy="3210136"/>
            <a:chOff x="179098" y="1718042"/>
            <a:chExt cx="3894362" cy="3210136"/>
          </a:xfrm>
        </p:grpSpPr>
        <p:pic>
          <p:nvPicPr>
            <p:cNvPr descr="IMG_6501.JPG" id="88" name="Shape 88"/>
            <p:cNvPicPr preferRelativeResize="0"/>
            <p:nvPr/>
          </p:nvPicPr>
          <p:blipFill>
            <a:blip r:embed="rId3">
              <a:alphaModFix/>
            </a:blip>
            <a:stretch>
              <a:fillRect/>
            </a:stretch>
          </p:blipFill>
          <p:spPr>
            <a:xfrm>
              <a:off x="2464100" y="1897450"/>
              <a:ext cx="1609359" cy="2145571"/>
            </a:xfrm>
            <a:prstGeom prst="rect">
              <a:avLst/>
            </a:prstGeom>
            <a:noFill/>
            <a:ln>
              <a:noFill/>
            </a:ln>
          </p:spPr>
        </p:pic>
        <p:pic>
          <p:nvPicPr>
            <p:cNvPr descr="IMG_6498.JPG" id="89" name="Shape 89"/>
            <p:cNvPicPr preferRelativeResize="0"/>
            <p:nvPr/>
          </p:nvPicPr>
          <p:blipFill>
            <a:blip r:embed="rId4">
              <a:alphaModFix/>
            </a:blip>
            <a:stretch>
              <a:fillRect/>
            </a:stretch>
          </p:blipFill>
          <p:spPr>
            <a:xfrm>
              <a:off x="179098" y="2997925"/>
              <a:ext cx="1447673" cy="1930248"/>
            </a:xfrm>
            <a:prstGeom prst="rect">
              <a:avLst/>
            </a:prstGeom>
            <a:noFill/>
            <a:ln>
              <a:noFill/>
            </a:ln>
          </p:spPr>
        </p:pic>
        <p:pic>
          <p:nvPicPr>
            <p:cNvPr descr="IMG_6499.JPG" id="90" name="Shape 90"/>
            <p:cNvPicPr preferRelativeResize="0"/>
            <p:nvPr/>
          </p:nvPicPr>
          <p:blipFill>
            <a:blip r:embed="rId5">
              <a:alphaModFix/>
            </a:blip>
            <a:stretch>
              <a:fillRect/>
            </a:stretch>
          </p:blipFill>
          <p:spPr>
            <a:xfrm>
              <a:off x="1016417" y="1718042"/>
              <a:ext cx="1447673" cy="1930231"/>
            </a:xfrm>
            <a:prstGeom prst="rect">
              <a:avLst/>
            </a:prstGeom>
            <a:noFill/>
            <a:ln>
              <a:noFill/>
            </a:ln>
          </p:spPr>
        </p:pic>
        <p:pic>
          <p:nvPicPr>
            <p:cNvPr descr="IMG_6500.JPG" id="91" name="Shape 91"/>
            <p:cNvPicPr preferRelativeResize="0"/>
            <p:nvPr/>
          </p:nvPicPr>
          <p:blipFill>
            <a:blip r:embed="rId6">
              <a:alphaModFix/>
            </a:blip>
            <a:stretch>
              <a:fillRect/>
            </a:stretch>
          </p:blipFill>
          <p:spPr>
            <a:xfrm>
              <a:off x="2122775" y="3118400"/>
              <a:ext cx="1370024" cy="1809778"/>
            </a:xfrm>
            <a:prstGeom prst="rect">
              <a:avLst/>
            </a:prstGeom>
            <a:noFill/>
            <a:ln>
              <a:noFill/>
            </a:ln>
          </p:spPr>
        </p:pic>
      </p:grpSp>
      <p:pic>
        <p:nvPicPr>
          <p:cNvPr descr="Wireframe.jpg" id="92" name="Shape 92"/>
          <p:cNvPicPr preferRelativeResize="0"/>
          <p:nvPr/>
        </p:nvPicPr>
        <p:blipFill>
          <a:blip r:embed="rId7">
            <a:alphaModFix/>
          </a:blip>
          <a:stretch>
            <a:fillRect/>
          </a:stretch>
        </p:blipFill>
        <p:spPr>
          <a:xfrm>
            <a:off x="406975" y="1644075"/>
            <a:ext cx="4306200" cy="322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265500" y="929275"/>
            <a:ext cx="4045200" cy="1786200"/>
          </a:xfrm>
          <a:prstGeom prst="rect">
            <a:avLst/>
          </a:prstGeom>
        </p:spPr>
        <p:txBody>
          <a:bodyPr anchorCtr="0" anchor="b" bIns="91425" lIns="91425" rIns="91425" tIns="91425">
            <a:noAutofit/>
          </a:bodyPr>
          <a:lstStyle/>
          <a:p>
            <a:pPr lvl="0" rtl="0">
              <a:spcBef>
                <a:spcPts val="0"/>
              </a:spcBef>
              <a:buNone/>
            </a:pPr>
            <a:r>
              <a:rPr lang="en"/>
              <a:t>Tools</a:t>
            </a:r>
          </a:p>
        </p:txBody>
      </p:sp>
      <p:sp>
        <p:nvSpPr>
          <p:cNvPr id="98" name="Shape 98"/>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t/>
            </a:r>
            <a:endParaRPr sz="2800"/>
          </a:p>
          <a:p>
            <a:pPr lvl="0" rtl="0">
              <a:spcBef>
                <a:spcPts val="0"/>
              </a:spcBef>
              <a:buNone/>
            </a:pPr>
            <a:r>
              <a:t/>
            </a:r>
            <a:endParaRPr sz="2800"/>
          </a:p>
          <a:p>
            <a:pPr indent="-406400" lvl="0" marL="457200">
              <a:spcBef>
                <a:spcPts val="0"/>
              </a:spcBef>
              <a:buSzPct val="100000"/>
            </a:pPr>
            <a:r>
              <a:rPr lang="en" sz="2800"/>
              <a:t>Google Drawing</a:t>
            </a:r>
          </a:p>
          <a:p>
            <a:pPr indent="-406400" lvl="0" marL="457200" rtl="0">
              <a:spcBef>
                <a:spcPts val="0"/>
              </a:spcBef>
              <a:buSzPct val="100000"/>
            </a:pPr>
            <a:r>
              <a:rPr lang="en" sz="2800"/>
              <a:t>Pixate</a:t>
            </a:r>
          </a:p>
          <a:p>
            <a:pPr indent="-406400" lvl="0" marL="457200" rtl="0">
              <a:spcBef>
                <a:spcPts val="0"/>
              </a:spcBef>
              <a:buSzPct val="100000"/>
            </a:pPr>
            <a:r>
              <a:rPr lang="en" sz="2800"/>
              <a:t>Atomic</a:t>
            </a:r>
          </a:p>
          <a:p>
            <a:pPr indent="-406400" lvl="0" marL="457200">
              <a:spcBef>
                <a:spcPts val="0"/>
              </a:spcBef>
              <a:buSzPct val="100000"/>
            </a:pPr>
            <a:r>
              <a:rPr lang="en" sz="2800"/>
              <a:t>Mockingbot</a:t>
            </a:r>
            <a:br>
              <a:rPr lang="en" sz="2800"/>
            </a:br>
          </a:p>
          <a:p>
            <a:pPr lvl="0" rtl="0">
              <a:spcBef>
                <a:spcPts val="0"/>
              </a:spcBef>
              <a:buNone/>
            </a:pPr>
            <a:r>
              <a:t/>
            </a:r>
            <a:endParaRPr/>
          </a:p>
        </p:txBody>
      </p:sp>
      <p:sp>
        <p:nvSpPr>
          <p:cNvPr id="99" name="Shape 99"/>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a:spcBef>
                <a:spcPts val="0"/>
              </a:spcBef>
              <a:buNone/>
            </a:pPr>
            <a:r>
              <a:rPr lang="en" sz="2200">
                <a:solidFill>
                  <a:srgbClr val="434343"/>
                </a:solidFill>
                <a:latin typeface="Droid Sans"/>
                <a:ea typeface="Droid Sans"/>
                <a:cs typeface="Droid Sans"/>
                <a:sym typeface="Droid Sans"/>
              </a:rPr>
              <a:t>Prototyping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Google Drawing</a:t>
            </a:r>
          </a:p>
        </p:txBody>
      </p:sp>
      <p:sp>
        <p:nvSpPr>
          <p:cNvPr id="105" name="Shape 105"/>
          <p:cNvSpPr txBox="1"/>
          <p:nvPr>
            <p:ph idx="1" type="body"/>
          </p:nvPr>
        </p:nvSpPr>
        <p:spPr>
          <a:xfrm>
            <a:off x="311700" y="1225225"/>
            <a:ext cx="3508800" cy="3354000"/>
          </a:xfrm>
          <a:prstGeom prst="rect">
            <a:avLst/>
          </a:prstGeom>
        </p:spPr>
        <p:txBody>
          <a:bodyPr anchorCtr="0" anchor="t" bIns="91425" lIns="91425" rIns="91425" tIns="91425">
            <a:noAutofit/>
          </a:bodyPr>
          <a:lstStyle/>
          <a:p>
            <a:pPr indent="-228600" lvl="0" marL="457200">
              <a:lnSpc>
                <a:spcPct val="115000"/>
              </a:lnSpc>
              <a:spcBef>
                <a:spcPts val="0"/>
              </a:spcBef>
              <a:spcAft>
                <a:spcPts val="1000"/>
              </a:spcAft>
            </a:pPr>
            <a:r>
              <a:rPr lang="en"/>
              <a:t>Static! No interactivity</a:t>
            </a:r>
          </a:p>
          <a:p>
            <a:pPr indent="-228600" lvl="0" marL="457200">
              <a:lnSpc>
                <a:spcPct val="115000"/>
              </a:lnSpc>
              <a:spcBef>
                <a:spcPts val="0"/>
              </a:spcBef>
              <a:spcAft>
                <a:spcPts val="1000"/>
              </a:spcAft>
            </a:pPr>
            <a:r>
              <a:rPr lang="en"/>
              <a:t>Barely any advantage over paper-prototype</a:t>
            </a:r>
          </a:p>
          <a:p>
            <a:pPr indent="-228600" lvl="0" marL="457200" rtl="0">
              <a:lnSpc>
                <a:spcPct val="115000"/>
              </a:lnSpc>
              <a:spcBef>
                <a:spcPts val="0"/>
              </a:spcBef>
              <a:spcAft>
                <a:spcPts val="1000"/>
              </a:spcAft>
            </a:pPr>
            <a:r>
              <a:rPr lang="en"/>
              <a:t>Does support collaboration seamlessly</a:t>
            </a:r>
          </a:p>
          <a:p>
            <a:pPr indent="-228600" lvl="0" marL="457200" rtl="0">
              <a:lnSpc>
                <a:spcPct val="115000"/>
              </a:lnSpc>
              <a:spcBef>
                <a:spcPts val="0"/>
              </a:spcBef>
              <a:spcAft>
                <a:spcPts val="1000"/>
              </a:spcAft>
            </a:pPr>
            <a:r>
              <a:rPr lang="en"/>
              <a:t>Free!</a:t>
            </a:r>
          </a:p>
        </p:txBody>
      </p:sp>
      <p:pic>
        <p:nvPicPr>
          <p:cNvPr descr="GoogleDrawing.png" id="106" name="Shape 106"/>
          <p:cNvPicPr preferRelativeResize="0"/>
          <p:nvPr/>
        </p:nvPicPr>
        <p:blipFill rotWithShape="1">
          <a:blip r:embed="rId3">
            <a:alphaModFix/>
          </a:blip>
          <a:srcRect b="0" l="0" r="37527" t="6759"/>
          <a:stretch/>
        </p:blipFill>
        <p:spPr>
          <a:xfrm>
            <a:off x="3708299" y="315925"/>
            <a:ext cx="5435697" cy="42929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315925"/>
            <a:ext cx="3859800" cy="831300"/>
          </a:xfrm>
          <a:prstGeom prst="rect">
            <a:avLst/>
          </a:prstGeom>
        </p:spPr>
        <p:txBody>
          <a:bodyPr anchorCtr="0" anchor="b" bIns="91425" lIns="91425" rIns="91425" tIns="91425">
            <a:noAutofit/>
          </a:bodyPr>
          <a:lstStyle/>
          <a:p>
            <a:pPr lvl="0" rtl="0">
              <a:spcBef>
                <a:spcPts val="0"/>
              </a:spcBef>
              <a:buNone/>
            </a:pPr>
            <a:r>
              <a:rPr lang="en"/>
              <a:t>Atomic</a:t>
            </a:r>
          </a:p>
        </p:txBody>
      </p:sp>
      <p:sp>
        <p:nvSpPr>
          <p:cNvPr id="112" name="Shape 112"/>
          <p:cNvSpPr txBox="1"/>
          <p:nvPr>
            <p:ph idx="1" type="body"/>
          </p:nvPr>
        </p:nvSpPr>
        <p:spPr>
          <a:xfrm>
            <a:off x="311700" y="1225225"/>
            <a:ext cx="3508800" cy="33540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pPr>
            <a:r>
              <a:rPr lang="en"/>
              <a:t>Extremely powerful</a:t>
            </a:r>
          </a:p>
          <a:p>
            <a:pPr indent="-228600" lvl="0" marL="457200" rtl="0">
              <a:lnSpc>
                <a:spcPct val="115000"/>
              </a:lnSpc>
              <a:spcBef>
                <a:spcPts val="0"/>
              </a:spcBef>
              <a:spcAft>
                <a:spcPts val="1000"/>
              </a:spcAft>
            </a:pPr>
            <a:r>
              <a:rPr lang="en"/>
              <a:t>Paid</a:t>
            </a:r>
          </a:p>
          <a:p>
            <a:pPr indent="-228600" lvl="0" marL="457200" rtl="0">
              <a:lnSpc>
                <a:spcPct val="115000"/>
              </a:lnSpc>
              <a:spcBef>
                <a:spcPts val="0"/>
              </a:spcBef>
              <a:spcAft>
                <a:spcPts val="1000"/>
              </a:spcAft>
            </a:pPr>
            <a:r>
              <a:rPr lang="en"/>
              <a:t>Steep learning curve</a:t>
            </a:r>
          </a:p>
          <a:p>
            <a:pPr indent="-228600" lvl="0" marL="457200" rtl="0">
              <a:lnSpc>
                <a:spcPct val="115000"/>
              </a:lnSpc>
              <a:spcBef>
                <a:spcPts val="0"/>
              </a:spcBef>
              <a:spcAft>
                <a:spcPts val="1000"/>
              </a:spcAft>
            </a:pPr>
            <a:r>
              <a:rPr lang="en"/>
              <a:t>Supports Collaboration</a:t>
            </a:r>
          </a:p>
        </p:txBody>
      </p:sp>
      <p:sp>
        <p:nvSpPr>
          <p:cNvPr id="113" name="Shape 113"/>
          <p:cNvSpPr txBox="1"/>
          <p:nvPr>
            <p:ph type="title"/>
          </p:nvPr>
        </p:nvSpPr>
        <p:spPr>
          <a:xfrm>
            <a:off x="4433100" y="315925"/>
            <a:ext cx="3859800" cy="831300"/>
          </a:xfrm>
          <a:prstGeom prst="rect">
            <a:avLst/>
          </a:prstGeom>
        </p:spPr>
        <p:txBody>
          <a:bodyPr anchorCtr="0" anchor="b" bIns="91425" lIns="91425" rIns="91425" tIns="91425">
            <a:noAutofit/>
          </a:bodyPr>
          <a:lstStyle/>
          <a:p>
            <a:pPr lvl="0" rtl="0">
              <a:spcBef>
                <a:spcPts val="0"/>
              </a:spcBef>
              <a:buNone/>
            </a:pPr>
            <a:r>
              <a:rPr lang="en"/>
              <a:t>Pixate</a:t>
            </a:r>
          </a:p>
        </p:txBody>
      </p:sp>
      <p:sp>
        <p:nvSpPr>
          <p:cNvPr id="114" name="Shape 114"/>
          <p:cNvSpPr txBox="1"/>
          <p:nvPr>
            <p:ph idx="1" type="body"/>
          </p:nvPr>
        </p:nvSpPr>
        <p:spPr>
          <a:xfrm>
            <a:off x="4433100" y="1225225"/>
            <a:ext cx="3508800" cy="33540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pPr>
            <a:r>
              <a:rPr lang="en"/>
              <a:t>Extremely powerful</a:t>
            </a:r>
          </a:p>
          <a:p>
            <a:pPr indent="-228600" lvl="0" marL="457200" rtl="0">
              <a:lnSpc>
                <a:spcPct val="115000"/>
              </a:lnSpc>
              <a:spcBef>
                <a:spcPts val="0"/>
              </a:spcBef>
              <a:spcAft>
                <a:spcPts val="1000"/>
              </a:spcAft>
            </a:pPr>
            <a:r>
              <a:rPr lang="en"/>
              <a:t>Free</a:t>
            </a:r>
          </a:p>
          <a:p>
            <a:pPr indent="-228600" lvl="0" marL="457200" rtl="0">
              <a:lnSpc>
                <a:spcPct val="115000"/>
              </a:lnSpc>
              <a:spcBef>
                <a:spcPts val="0"/>
              </a:spcBef>
              <a:spcAft>
                <a:spcPts val="1000"/>
              </a:spcAft>
            </a:pPr>
            <a:r>
              <a:rPr lang="en"/>
              <a:t>Steep learning curve</a:t>
            </a:r>
          </a:p>
          <a:p>
            <a:pPr indent="-228600" lvl="0" marL="457200" rtl="0">
              <a:lnSpc>
                <a:spcPct val="115000"/>
              </a:lnSpc>
              <a:spcBef>
                <a:spcPts val="0"/>
              </a:spcBef>
              <a:spcAft>
                <a:spcPts val="1000"/>
              </a:spcAft>
            </a:pPr>
            <a:r>
              <a:rPr lang="en"/>
              <a:t>Desktop tool</a:t>
            </a:r>
          </a:p>
          <a:p>
            <a:pPr indent="-228600" lvl="0" marL="457200" rtl="0">
              <a:lnSpc>
                <a:spcPct val="115000"/>
              </a:lnSpc>
              <a:spcBef>
                <a:spcPts val="0"/>
              </a:spcBef>
              <a:spcAft>
                <a:spcPts val="1000"/>
              </a:spcAft>
            </a:pPr>
            <a:r>
              <a:rPr lang="en"/>
              <a:t>Not supported anymore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Mockingbot</a:t>
            </a:r>
          </a:p>
        </p:txBody>
      </p:sp>
      <p:sp>
        <p:nvSpPr>
          <p:cNvPr id="120" name="Shape 120"/>
          <p:cNvSpPr txBox="1"/>
          <p:nvPr>
            <p:ph idx="1" type="body"/>
          </p:nvPr>
        </p:nvSpPr>
        <p:spPr>
          <a:xfrm>
            <a:off x="311700" y="1225225"/>
            <a:ext cx="3508800" cy="3354000"/>
          </a:xfrm>
          <a:prstGeom prst="rect">
            <a:avLst/>
          </a:prstGeom>
        </p:spPr>
        <p:txBody>
          <a:bodyPr anchorCtr="0" anchor="t" bIns="91425" lIns="91425" rIns="91425" tIns="91425">
            <a:noAutofit/>
          </a:bodyPr>
          <a:lstStyle/>
          <a:p>
            <a:pPr indent="-228600" lvl="0" marL="457200" rtl="0">
              <a:lnSpc>
                <a:spcPct val="115000"/>
              </a:lnSpc>
              <a:spcBef>
                <a:spcPts val="0"/>
              </a:spcBef>
              <a:spcAft>
                <a:spcPts val="1000"/>
              </a:spcAft>
            </a:pPr>
            <a:r>
              <a:rPr lang="en"/>
              <a:t>Extremely powerful</a:t>
            </a:r>
          </a:p>
          <a:p>
            <a:pPr indent="-228600" lvl="0" marL="457200" rtl="0">
              <a:lnSpc>
                <a:spcPct val="115000"/>
              </a:lnSpc>
              <a:spcBef>
                <a:spcPts val="0"/>
              </a:spcBef>
              <a:spcAft>
                <a:spcPts val="1000"/>
              </a:spcAft>
            </a:pPr>
            <a:r>
              <a:rPr lang="en"/>
              <a:t>Paid but cheap</a:t>
            </a:r>
          </a:p>
          <a:p>
            <a:pPr indent="-228600" lvl="0" marL="457200" rtl="0">
              <a:lnSpc>
                <a:spcPct val="115000"/>
              </a:lnSpc>
              <a:spcBef>
                <a:spcPts val="0"/>
              </a:spcBef>
              <a:spcAft>
                <a:spcPts val="1000"/>
              </a:spcAft>
            </a:pPr>
            <a:r>
              <a:rPr lang="en"/>
              <a:t>Easy to use</a:t>
            </a:r>
          </a:p>
          <a:p>
            <a:pPr indent="-228600" lvl="0" marL="457200" rtl="0">
              <a:lnSpc>
                <a:spcPct val="115000"/>
              </a:lnSpc>
              <a:spcBef>
                <a:spcPts val="0"/>
              </a:spcBef>
              <a:spcAft>
                <a:spcPts val="1000"/>
              </a:spcAft>
            </a:pPr>
            <a:r>
              <a:rPr lang="en"/>
              <a:t>Supports collaboration</a:t>
            </a:r>
          </a:p>
          <a:p>
            <a:pPr indent="-228600" lvl="0" marL="457200" rtl="0">
              <a:lnSpc>
                <a:spcPct val="115000"/>
              </a:lnSpc>
              <a:spcBef>
                <a:spcPts val="0"/>
              </a:spcBef>
              <a:spcAft>
                <a:spcPts val="1000"/>
              </a:spcAft>
            </a:pPr>
            <a:r>
              <a:rPr lang="en"/>
              <a:t>Allows icon on home screen and splash screen on launch</a:t>
            </a:r>
          </a:p>
        </p:txBody>
      </p:sp>
      <p:pic>
        <p:nvPicPr>
          <p:cNvPr descr="prototype-icon.jpg" id="121" name="Shape 121"/>
          <p:cNvPicPr preferRelativeResize="0"/>
          <p:nvPr/>
        </p:nvPicPr>
        <p:blipFill>
          <a:blip r:embed="rId3">
            <a:alphaModFix/>
          </a:blip>
          <a:stretch>
            <a:fillRect/>
          </a:stretch>
        </p:blipFill>
        <p:spPr>
          <a:xfrm>
            <a:off x="4328700" y="726000"/>
            <a:ext cx="2075424" cy="3691498"/>
          </a:xfrm>
          <a:prstGeom prst="rect">
            <a:avLst/>
          </a:prstGeom>
          <a:noFill/>
          <a:ln>
            <a:noFill/>
          </a:ln>
        </p:spPr>
      </p:pic>
      <p:pic>
        <p:nvPicPr>
          <p:cNvPr descr="Screenshot (28).png" id="122" name="Shape 122"/>
          <p:cNvPicPr preferRelativeResize="0"/>
          <p:nvPr/>
        </p:nvPicPr>
        <p:blipFill rotWithShape="1">
          <a:blip r:embed="rId4">
            <a:alphaModFix/>
          </a:blip>
          <a:srcRect b="0" l="228" r="238" t="0"/>
          <a:stretch/>
        </p:blipFill>
        <p:spPr>
          <a:xfrm>
            <a:off x="6528275" y="118849"/>
            <a:ext cx="2421345" cy="4905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265500" y="929275"/>
            <a:ext cx="4045200" cy="1786200"/>
          </a:xfrm>
          <a:prstGeom prst="rect">
            <a:avLst/>
          </a:prstGeom>
        </p:spPr>
        <p:txBody>
          <a:bodyPr anchorCtr="0" anchor="b" bIns="91425" lIns="91425" rIns="91425" tIns="91425">
            <a:noAutofit/>
          </a:bodyPr>
          <a:lstStyle/>
          <a:p>
            <a:pPr lvl="0" rtl="0">
              <a:spcBef>
                <a:spcPts val="0"/>
              </a:spcBef>
              <a:buNone/>
            </a:pPr>
            <a:r>
              <a:rPr lang="en"/>
              <a:t>Accessibility</a:t>
            </a:r>
          </a:p>
        </p:txBody>
      </p:sp>
      <p:sp>
        <p:nvSpPr>
          <p:cNvPr id="128" name="Shape 128"/>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t/>
            </a:r>
            <a:endParaRPr sz="2200"/>
          </a:p>
          <a:p>
            <a:pPr indent="-368300" lvl="0" marL="457200" rtl="0">
              <a:spcBef>
                <a:spcPts val="0"/>
              </a:spcBef>
              <a:buSzPct val="100000"/>
            </a:pPr>
            <a:r>
              <a:rPr lang="en" sz="2200"/>
              <a:t>Colorblind-friendly mode</a:t>
            </a:r>
          </a:p>
          <a:p>
            <a:pPr indent="-368300" lvl="0" marL="457200" rtl="0">
              <a:spcBef>
                <a:spcPts val="0"/>
              </a:spcBef>
              <a:buSzPct val="100000"/>
            </a:pPr>
            <a:r>
              <a:rPr lang="en" sz="2200"/>
              <a:t>Auditory assistance</a:t>
            </a:r>
          </a:p>
          <a:p>
            <a:pPr indent="-368300" lvl="0" marL="457200" rtl="0">
              <a:spcBef>
                <a:spcPts val="0"/>
              </a:spcBef>
              <a:buSzPct val="100000"/>
            </a:pPr>
            <a:r>
              <a:rPr lang="en" sz="2200"/>
              <a:t>Pattern based design</a:t>
            </a:r>
          </a:p>
          <a:p>
            <a:pPr indent="-368300" lvl="0" marL="457200" rtl="0">
              <a:spcBef>
                <a:spcPts val="0"/>
              </a:spcBef>
              <a:buSzPct val="100000"/>
            </a:pPr>
            <a:r>
              <a:rPr lang="en" sz="2200"/>
              <a:t>Larger font sizes</a:t>
            </a:r>
          </a:p>
          <a:p>
            <a:pPr indent="-368300" lvl="0" marL="457200" rtl="0">
              <a:spcBef>
                <a:spcPts val="0"/>
              </a:spcBef>
              <a:buSzPct val="100000"/>
            </a:pPr>
            <a:r>
              <a:rPr lang="en" sz="2200"/>
              <a:t>Decluttered interface</a:t>
            </a:r>
          </a:p>
        </p:txBody>
      </p:sp>
      <p:sp>
        <p:nvSpPr>
          <p:cNvPr id="129" name="Shape 129"/>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a:spcBef>
                <a:spcPts val="0"/>
              </a:spcBef>
              <a:buNone/>
            </a:pPr>
            <a:r>
              <a:rPr lang="en"/>
              <a:t>With an overkill!</a:t>
            </a: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